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3D852-2527-48F1-BDE1-7448CE424EAD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83073-11CB-4FB2-B592-215F6A8C5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90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9" descr="advi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r>
              <a:rPr lang="en-US" sz="1100" dirty="0" smtClean="0">
                <a:solidFill>
                  <a:srgbClr val="000000"/>
                </a:solidFill>
                <a:latin typeface="Calibri" pitchFamily="34" charset="0"/>
              </a:rPr>
              <a:t>.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606550" y="260648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Oil Pump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:-Assembly  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:-Oil pump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:-A354 /A314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STAGE:A354/314 plate </a:t>
            </a:r>
            <a:r>
              <a:rPr 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fittment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:-Plate Assembly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</a:rPr>
              <a:t>KAIZEN  IDEA SHEET</a:t>
            </a: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40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41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42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45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5190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</a:rPr>
              <a:t>KAIZEN THEME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</a:rPr>
              <a:t>: </a:t>
            </a:r>
            <a:r>
              <a:rPr lang="en-US" altLang="en-US" sz="1100" dirty="0">
                <a:latin typeface="Calibri" pitchFamily="34" charset="0"/>
              </a:rPr>
              <a:t>To  avoid  customer complaint of wrong shaft assembly</a:t>
            </a:r>
            <a:r>
              <a:rPr lang="en-US" altLang="en-US" sz="1100" dirty="0" smtClean="0">
                <a:latin typeface="Calibri" pitchFamily="34" charset="0"/>
              </a:rPr>
              <a:t>.</a:t>
            </a:r>
          </a:p>
          <a:p>
            <a:pPr>
              <a:defRPr/>
            </a:pPr>
            <a:endParaRPr lang="en-US" altLang="en-US" sz="1100" dirty="0" smtClean="0">
              <a:latin typeface="Calibri" pitchFamily="34" charset="0"/>
            </a:endParaRPr>
          </a:p>
          <a:p>
            <a:pPr>
              <a:defRPr/>
            </a:pPr>
            <a:endParaRPr lang="en-US" altLang="en-US" sz="1100" dirty="0">
              <a:latin typeface="Calibri" pitchFamily="34" charset="0"/>
            </a:endParaRPr>
          </a:p>
          <a:p>
            <a:pPr>
              <a:defRPr/>
            </a:pPr>
            <a:r>
              <a:rPr lang="en-US" sz="1100" dirty="0" smtClean="0">
                <a:latin typeface="Calibri" pitchFamily="34" charset="0"/>
                <a:cs typeface="Arial" pitchFamily="34" charset="0"/>
              </a:rPr>
              <a:t> </a:t>
            </a:r>
            <a:endParaRPr lang="en-US" altLang="en-US" sz="1100" dirty="0">
              <a:latin typeface="Calibri" pitchFamily="34" charset="0"/>
            </a:endParaRPr>
          </a:p>
        </p:txBody>
      </p:sp>
      <p:sp>
        <p:nvSpPr>
          <p:cNvPr id="46" name="Rectangle 41"/>
          <p:cNvSpPr>
            <a:spLocks noChangeArrowheads="1"/>
          </p:cNvSpPr>
          <p:nvPr/>
        </p:nvSpPr>
        <p:spPr bwMode="auto">
          <a:xfrm>
            <a:off x="168275" y="1515765"/>
            <a:ext cx="3046403" cy="473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Problem present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</a:rPr>
              <a:t>status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</a:rPr>
              <a:t>: </a:t>
            </a:r>
            <a:r>
              <a:rPr lang="en-US" sz="1050" dirty="0" smtClean="0">
                <a:solidFill>
                  <a:prstClr val="black"/>
                </a:solidFill>
              </a:rPr>
              <a:t>Wrong </a:t>
            </a:r>
            <a:r>
              <a:rPr lang="en-US" sz="1050" dirty="0">
                <a:solidFill>
                  <a:prstClr val="black"/>
                </a:solidFill>
              </a:rPr>
              <a:t>shaft assembly  possible as shaft  difference not  detected by  assembly fixture</a:t>
            </a:r>
          </a:p>
          <a:p>
            <a:pPr>
              <a:defRPr/>
            </a:pPr>
            <a:endParaRPr lang="en-US" altLang="en-US" sz="105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</a:rPr>
              <a:t> 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7" name="Rectangle 43"/>
          <p:cNvSpPr>
            <a:spLocks noChangeArrowheads="1"/>
          </p:cNvSpPr>
          <p:nvPr/>
        </p:nvSpPr>
        <p:spPr bwMode="auto">
          <a:xfrm>
            <a:off x="3214678" y="1143000"/>
            <a:ext cx="3259147" cy="2513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1000" b="1" dirty="0">
                <a:solidFill>
                  <a:srgbClr val="0033CC"/>
                </a:solidFill>
                <a:latin typeface="Calibri" pitchFamily="34" charset="0"/>
              </a:rPr>
              <a:t>COUNTERMEASURE</a:t>
            </a:r>
            <a:r>
              <a:rPr lang="en-US" altLang="en-US" sz="1000" dirty="0" smtClean="0">
                <a:solidFill>
                  <a:srgbClr val="000000"/>
                </a:solidFill>
                <a:latin typeface="Calibri" pitchFamily="34" charset="0"/>
              </a:rPr>
              <a:t>:-Screw tightening not possible as plate rest on body and torque gun does not start  </a:t>
            </a:r>
            <a:endParaRPr lang="en-US" altLang="en-US" sz="1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4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5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5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5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2"/>
          <p:cNvSpPr>
            <a:spLocks noChangeArrowheads="1"/>
          </p:cNvSpPr>
          <p:nvPr/>
        </p:nvSpPr>
        <p:spPr bwMode="auto">
          <a:xfrm>
            <a:off x="6477000" y="1752600"/>
            <a:ext cx="2438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Rohini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Pokharkar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,</a:t>
            </a:r>
          </a:p>
          <a:p>
            <a:pPr>
              <a:defRPr/>
            </a:pP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nitin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sutar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, Amit 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dhage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,Bhavesh 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pednekar</a:t>
            </a:r>
            <a:endParaRPr lang="en-US" altLang="en-US" sz="1050" b="1" dirty="0" smtClean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57" name="Rectangle 55"/>
          <p:cNvSpPr>
            <a:spLocks noChangeArrowheads="1"/>
          </p:cNvSpPr>
          <p:nvPr/>
        </p:nvSpPr>
        <p:spPr bwMode="auto">
          <a:xfrm>
            <a:off x="6478588" y="2132856"/>
            <a:ext cx="2513012" cy="4007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:-No customer complaint</a:t>
            </a:r>
          </a:p>
          <a:p>
            <a:pPr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Improve quality</a:t>
            </a: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marL="228600" indent="-228600">
              <a:spcBef>
                <a:spcPct val="20000"/>
              </a:spcBef>
              <a:buFontTx/>
              <a:buAutoNum type="arabicParenR"/>
              <a:defRPr/>
            </a:pP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152400" y="6019800"/>
            <a:ext cx="3046413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:-J . </a:t>
            </a:r>
            <a:r>
              <a:rPr lang="en-US" altLang="en-US" sz="1050" b="1" dirty="0" err="1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Sathe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Rectangle 60"/>
          <p:cNvSpPr>
            <a:spLocks noChangeArrowheads="1"/>
          </p:cNvSpPr>
          <p:nvPr/>
        </p:nvSpPr>
        <p:spPr bwMode="auto">
          <a:xfrm>
            <a:off x="152400" y="5791200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</a:t>
            </a:r>
            <a:r>
              <a:rPr lang="en-US" altLang="en-US" sz="1050" b="1" dirty="0" err="1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Rohini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Rectangle 61"/>
          <p:cNvSpPr>
            <a:spLocks noChangeArrowheads="1"/>
          </p:cNvSpPr>
          <p:nvPr/>
        </p:nvSpPr>
        <p:spPr bwMode="auto">
          <a:xfrm>
            <a:off x="152028" y="5527659"/>
            <a:ext cx="3046412" cy="2635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10 .11.16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62"/>
          <p:cNvSpPr>
            <a:spLocks noChangeArrowheads="1"/>
          </p:cNvSpPr>
          <p:nvPr/>
        </p:nvSpPr>
        <p:spPr bwMode="auto">
          <a:xfrm>
            <a:off x="158750" y="3679825"/>
            <a:ext cx="3041650" cy="13993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110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1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r>
              <a:rPr lang="en-US" altLang="en-US" sz="1100" b="1" dirty="0" smtClean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altLang="en-US" sz="1100" b="1" dirty="0" smtClean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 smtClean="0">
                <a:solidFill>
                  <a:srgbClr val="0033CC"/>
                </a:solidFill>
                <a:latin typeface="Calibri" pitchFamily="34" charset="0"/>
              </a:rPr>
              <a:t>: Wrong shaft assembly  possible at plate fitment</a:t>
            </a:r>
            <a:endParaRPr lang="en-US" altLang="en-US" sz="1100" dirty="0">
              <a:solidFill>
                <a:srgbClr val="000000"/>
              </a:solidFill>
            </a:endParaRPr>
          </a:p>
          <a:p>
            <a:r>
              <a:rPr lang="en-US" altLang="en-US" sz="1100" b="1" dirty="0" smtClean="0">
                <a:solidFill>
                  <a:srgbClr val="0000FF"/>
                </a:solidFill>
                <a:latin typeface="Calibri" pitchFamily="34" charset="0"/>
              </a:rPr>
              <a:t>Why2</a:t>
            </a:r>
            <a:r>
              <a:rPr lang="en-US" altLang="en-US" sz="1100" b="1" dirty="0" smtClean="0">
                <a:solidFill>
                  <a:srgbClr val="000000"/>
                </a:solidFill>
                <a:latin typeface="Calibri" pitchFamily="34" charset="0"/>
              </a:rPr>
              <a:t>:- Current process allow Wrong shaft assembly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 altLang="en-US" sz="1100" b="1" dirty="0" smtClean="0">
                <a:solidFill>
                  <a:srgbClr val="0000FF"/>
                </a:solidFill>
                <a:latin typeface="Calibri" pitchFamily="34" charset="0"/>
              </a:rPr>
              <a:t>Why3</a:t>
            </a:r>
            <a:r>
              <a:rPr lang="en-US" altLang="en-US" sz="1100" b="1" dirty="0" smtClean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100" b="1" dirty="0" smtClean="0">
                <a:solidFill>
                  <a:srgbClr val="000000"/>
                </a:solidFill>
                <a:latin typeface="Calibri" pitchFamily="34" charset="0"/>
              </a:rPr>
              <a:t>:- No provision to arrest to shaft height different </a:t>
            </a: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  <a:p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432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 Remove Chances of passing mix up  </a:t>
            </a: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3484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78"/>
          <p:cNvSpPr>
            <a:spLocks noChangeArrowheads="1"/>
          </p:cNvSpPr>
          <p:nvPr/>
        </p:nvSpPr>
        <p:spPr bwMode="auto">
          <a:xfrm>
            <a:off x="6707188" y="6094413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en-US" sz="9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" name="Rectangle 88"/>
          <p:cNvSpPr>
            <a:spLocks noChangeArrowheads="1"/>
          </p:cNvSpPr>
          <p:nvPr/>
        </p:nvSpPr>
        <p:spPr bwMode="auto">
          <a:xfrm>
            <a:off x="6478588" y="3581401"/>
            <a:ext cx="2513012" cy="1204921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: </a:t>
            </a:r>
          </a:p>
          <a:p>
            <a:pPr>
              <a:defRPr/>
            </a:pPr>
            <a:endParaRPr lang="en-US" sz="1000" b="1" dirty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: frequently part wise change fixture </a:t>
            </a:r>
            <a:endParaRPr lang="en-US" sz="1050" dirty="0">
              <a:solidFill>
                <a:srgbClr val="000000"/>
              </a:solidFill>
            </a:endParaRPr>
          </a:p>
          <a:p>
            <a:pPr>
              <a:defRPr/>
            </a:pPr>
            <a:endParaRPr lang="en-US" sz="1000" b="1" dirty="0">
              <a:solidFill>
                <a:srgbClr val="000000"/>
              </a:solidFill>
              <a:latin typeface="Calibri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FREQUENCY 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–daily </a:t>
            </a:r>
            <a:endParaRPr 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73" name="Rounded Rectangle 95"/>
          <p:cNvSpPr>
            <a:spLocks noChangeArrowheads="1"/>
          </p:cNvSpPr>
          <p:nvPr/>
        </p:nvSpPr>
        <p:spPr bwMode="auto">
          <a:xfrm>
            <a:off x="5572132" y="3357562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74" name="Rounded Rectangle 96"/>
          <p:cNvSpPr>
            <a:spLocks noChangeArrowheads="1"/>
          </p:cNvSpPr>
          <p:nvPr/>
        </p:nvSpPr>
        <p:spPr bwMode="auto">
          <a:xfrm>
            <a:off x="2285984" y="3357562"/>
            <a:ext cx="914400" cy="280988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75" name="Rectangle 82"/>
          <p:cNvSpPr>
            <a:spLocks noChangeArrowheads="1"/>
          </p:cNvSpPr>
          <p:nvPr/>
        </p:nvSpPr>
        <p:spPr bwMode="auto">
          <a:xfrm>
            <a:off x="152400" y="5079217"/>
            <a:ext cx="3048000" cy="421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</a:rPr>
              <a:t>CAUSE : No provision to arrest to shaft height different.</a:t>
            </a:r>
            <a:endParaRPr lang="en-US" altLang="en-US" sz="11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en-US" sz="11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6" name="Rectangle 34"/>
          <p:cNvSpPr>
            <a:spLocks noChangeArrowheads="1"/>
          </p:cNvSpPr>
          <p:nvPr/>
        </p:nvSpPr>
        <p:spPr bwMode="auto">
          <a:xfrm>
            <a:off x="5713413" y="461963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</a:t>
            </a:r>
          </a:p>
        </p:txBody>
      </p:sp>
      <p:graphicFrame>
        <p:nvGraphicFramePr>
          <p:cNvPr id="78" name="Tab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676395"/>
              </p:ext>
            </p:extLst>
          </p:nvPr>
        </p:nvGraphicFramePr>
        <p:xfrm>
          <a:off x="6500826" y="4800600"/>
          <a:ext cx="2500330" cy="1526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62"/>
                <a:gridCol w="465418"/>
                <a:gridCol w="609462"/>
                <a:gridCol w="360040"/>
                <a:gridCol w="756748"/>
              </a:tblGrid>
              <a:tr h="377830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>
                          <a:solidFill>
                            <a:srgbClr val="0000CC"/>
                          </a:solidFill>
                          <a:latin typeface="Calibri" pitchFamily="34" charset="0"/>
                          <a:cs typeface="Calibri" pitchFamily="34" charset="0"/>
                        </a:rPr>
                        <a:t>SCOPE &amp; PLAN FOR HORIZONTAL DEPLOYMENT</a:t>
                      </a: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059">
                <a:tc>
                  <a:txBody>
                    <a:bodyPr/>
                    <a:lstStyle/>
                    <a:p>
                      <a:endParaRPr lang="en-US" sz="7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791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7830"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  <a:p>
                      <a:pPr marL="0" algn="ctr" defTabSz="914377" rtl="0" eaLnBrk="1" latinLnBrk="0" hangingPunct="1"/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L="91428" marR="91428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77" name="Picture 76" descr="20161122_145155.jpg"/>
          <p:cNvPicPr>
            <a:picLocks noChangeAspect="1"/>
          </p:cNvPicPr>
          <p:nvPr/>
        </p:nvPicPr>
        <p:blipFill>
          <a:blip r:embed="rId3" cstate="print">
            <a:lum bright="25000" contrast="25000"/>
          </a:blip>
          <a:srcRect l="23601" t="11189" r="10315" b="2098"/>
          <a:stretch>
            <a:fillRect/>
          </a:stretch>
        </p:blipFill>
        <p:spPr>
          <a:xfrm>
            <a:off x="158750" y="1838141"/>
            <a:ext cx="3046413" cy="1528961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26" t="13853" r="17404" b="9902"/>
          <a:stretch/>
        </p:blipFill>
        <p:spPr bwMode="auto">
          <a:xfrm>
            <a:off x="4427984" y="1528762"/>
            <a:ext cx="1972815" cy="763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79" descr="C:\Users\prod113\AppData\Local\Microsoft\Windows\Temporary Internet Files\Content.Outlook\4KFHSWAP\20161123_142528_resized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40" t="25807" r="27081" b="18555"/>
          <a:stretch/>
        </p:blipFill>
        <p:spPr bwMode="auto">
          <a:xfrm>
            <a:off x="3205147" y="2305029"/>
            <a:ext cx="2362222" cy="1333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347864" y="4050022"/>
            <a:ext cx="2978324" cy="219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593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On-screen Show (4:3)</PresentationFormat>
  <Paragraphs>66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Yuraj Desai</dc:creator>
  <cp:lastModifiedBy>Yuraj Desai</cp:lastModifiedBy>
  <cp:revision>3</cp:revision>
  <dcterms:created xsi:type="dcterms:W3CDTF">2006-08-16T00:00:00Z</dcterms:created>
  <dcterms:modified xsi:type="dcterms:W3CDTF">2016-12-07T09:39:36Z</dcterms:modified>
</cp:coreProperties>
</file>